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61" r:id="rId1"/>
  </p:sldMasterIdLst>
  <p:sldIdLst>
    <p:sldId id="256" r:id="rId2"/>
    <p:sldId id="294" r:id="rId3"/>
    <p:sldId id="258" r:id="rId4"/>
    <p:sldId id="259" r:id="rId5"/>
    <p:sldId id="260" r:id="rId6"/>
    <p:sldId id="257" r:id="rId7"/>
    <p:sldId id="279" r:id="rId8"/>
    <p:sldId id="280" r:id="rId9"/>
    <p:sldId id="281" r:id="rId10"/>
    <p:sldId id="282" r:id="rId11"/>
    <p:sldId id="261" r:id="rId12"/>
    <p:sldId id="262" r:id="rId13"/>
    <p:sldId id="263" r:id="rId14"/>
    <p:sldId id="284" r:id="rId15"/>
    <p:sldId id="285" r:id="rId16"/>
    <p:sldId id="286" r:id="rId17"/>
    <p:sldId id="287" r:id="rId18"/>
    <p:sldId id="288" r:id="rId19"/>
    <p:sldId id="289" r:id="rId20"/>
    <p:sldId id="264" r:id="rId21"/>
    <p:sldId id="265" r:id="rId22"/>
    <p:sldId id="266" r:id="rId23"/>
    <p:sldId id="268" r:id="rId24"/>
    <p:sldId id="269" r:id="rId25"/>
    <p:sldId id="271" r:id="rId26"/>
    <p:sldId id="267" r:id="rId27"/>
    <p:sldId id="278" r:id="rId28"/>
    <p:sldId id="290" r:id="rId29"/>
    <p:sldId id="291" r:id="rId30"/>
    <p:sldId id="270" r:id="rId31"/>
    <p:sldId id="272" r:id="rId32"/>
    <p:sldId id="273" r:id="rId33"/>
    <p:sldId id="274" r:id="rId34"/>
    <p:sldId id="275" r:id="rId35"/>
    <p:sldId id="293" r:id="rId36"/>
    <p:sldId id="296" r:id="rId37"/>
    <p:sldId id="292" r:id="rId38"/>
    <p:sldId id="29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9710F1-C200-4DC0-A919-73B8D146AF01}" v="604" dt="2022-02-27T22:56:34.783"/>
    <p1510:client id="{37AB76F3-CA9F-4DEB-BAE3-03B01EB089D5}" v="117" dt="2022-07-18T16:57:49.534"/>
    <p1510:client id="{3EFCD7FB-0DD2-4856-BCC6-CA99AF03A636}" v="11" dt="2022-03-08T23:49:17.878"/>
    <p1510:client id="{3F489399-78D8-4182-8BAB-69FE782EF754}" v="145" dt="2022-03-12T06:47:36.163"/>
    <p1510:client id="{435A5FA5-0EDB-444F-A650-79073C501F64}" v="49" dt="2022-03-10T11:52:35.257"/>
    <p1510:client id="{50476830-52AC-47D4-B47D-D4C32FEA09FC}" v="2375" dt="2022-07-17T04:33:19.101"/>
    <p1510:client id="{6DF84E1E-9A14-4834-89CD-F3D08B948991}" v="397" dt="2022-02-23T18:43:23.449"/>
    <p1510:client id="{B62856EF-DA3A-4956-B04C-1B8F4CFEAFF8}" v="286" dt="2022-07-19T01:02:15.432"/>
    <p1510:client id="{D3F487F2-9732-4A8A-AEDE-793CEF0FA29E}" v="9" dt="2022-07-18T11:19:57.101"/>
    <p1510:client id="{DA036F60-C75D-4716-A27A-3213EDEE8C33}" v="1370" dt="2022-02-20T21:42:39.547"/>
    <p1510:client id="{DF583DFB-80AF-42D5-8358-2D00A35D6E1D}" v="17" dt="2022-03-01T14:55:13.237"/>
    <p1510:client id="{E3848026-222E-4DBB-8EC3-AB172AFC5A0E}" v="171" dt="2022-02-21T22:45:46.288"/>
    <p1510:client id="{E7B98DEE-E39C-4759-81C3-347595C717AB}" v="537" dt="2022-02-24T22:54:21.693"/>
    <p1510:client id="{EAED9E0E-BA95-411F-A80B-03E0F572D5CF}" v="416" dt="2022-07-19T22:33:06.813"/>
    <p1510:client id="{FD63A78D-1F9C-4AC4-A61B-177A8EADE3B8}" v="5" dt="2022-02-28T19:43:01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339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809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38774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7318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17116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6186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7562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5254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2279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101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7955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5187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3149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891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284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8415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5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2" r:id="rId1"/>
    <p:sldLayoutId id="2147484363" r:id="rId2"/>
    <p:sldLayoutId id="2147484364" r:id="rId3"/>
    <p:sldLayoutId id="2147484365" r:id="rId4"/>
    <p:sldLayoutId id="2147484366" r:id="rId5"/>
    <p:sldLayoutId id="2147484367" r:id="rId6"/>
    <p:sldLayoutId id="2147484368" r:id="rId7"/>
    <p:sldLayoutId id="2147484369" r:id="rId8"/>
    <p:sldLayoutId id="2147484370" r:id="rId9"/>
    <p:sldLayoutId id="2147484371" r:id="rId10"/>
    <p:sldLayoutId id="2147484372" r:id="rId11"/>
    <p:sldLayoutId id="2147484373" r:id="rId12"/>
    <p:sldLayoutId id="2147484374" r:id="rId13"/>
    <p:sldLayoutId id="2147484375" r:id="rId14"/>
    <p:sldLayoutId id="2147484376" r:id="rId15"/>
    <p:sldLayoutId id="214748437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1444" y="434836"/>
            <a:ext cx="7766936" cy="1646302"/>
          </a:xfrm>
        </p:spPr>
        <p:txBody>
          <a:bodyPr/>
          <a:lstStyle/>
          <a:p>
            <a:pPr algn="ctr"/>
            <a:r>
              <a:rPr lang="en-US" sz="4400" b="1">
                <a:solidFill>
                  <a:schemeClr val="accent2"/>
                </a:solidFill>
              </a:rPr>
              <a:t>Breast Cancer Classification in Treatment Stages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1444" y="2403188"/>
            <a:ext cx="7766936" cy="430304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ea typeface="+mn-lt"/>
                <a:cs typeface="+mn-lt"/>
              </a:rPr>
              <a:t>Supervised by</a:t>
            </a:r>
            <a:endParaRPr lang="en-US" sz="2400" dirty="0">
              <a:solidFill>
                <a:schemeClr val="accent2"/>
              </a:solidFill>
            </a:endParaRPr>
          </a:p>
          <a:p>
            <a:pPr algn="ctr"/>
            <a:r>
              <a:rPr lang="en-US" sz="2800" b="1" dirty="0">
                <a:solidFill>
                  <a:schemeClr val="accent2"/>
                </a:solidFill>
                <a:ea typeface="+mn-lt"/>
                <a:cs typeface="+mn-lt"/>
              </a:rPr>
              <a:t>Dr. Sabah </a:t>
            </a:r>
            <a:r>
              <a:rPr lang="en-US" sz="2800" b="1" dirty="0" err="1">
                <a:solidFill>
                  <a:schemeClr val="accent2"/>
                </a:solidFill>
                <a:ea typeface="+mn-lt"/>
                <a:cs typeface="+mn-lt"/>
              </a:rPr>
              <a:t>Elsayed</a:t>
            </a:r>
            <a:endParaRPr lang="en-US" sz="2800" b="1" dirty="0">
              <a:solidFill>
                <a:schemeClr val="accent2"/>
              </a:solidFill>
            </a:endParaRPr>
          </a:p>
          <a:p>
            <a:pPr algn="ctr"/>
            <a:r>
              <a:rPr lang="en-US" sz="2800" b="1" dirty="0">
                <a:solidFill>
                  <a:schemeClr val="accent2"/>
                </a:solidFill>
                <a:ea typeface="+mn-lt"/>
                <a:cs typeface="+mn-lt"/>
              </a:rPr>
              <a:t>TA. Huda Ahmed</a:t>
            </a:r>
          </a:p>
          <a:p>
            <a:pPr algn="ctr"/>
            <a:endParaRPr lang="en-US" sz="2800" b="1" dirty="0">
              <a:solidFill>
                <a:schemeClr val="accent2"/>
              </a:solidFill>
              <a:ea typeface="+mn-lt"/>
              <a:cs typeface="+mn-lt"/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  <a:ea typeface="+mn-lt"/>
                <a:cs typeface="+mn-lt"/>
              </a:rPr>
              <a:t>Implemented by</a:t>
            </a:r>
          </a:p>
          <a:p>
            <a:pPr algn="ctr"/>
            <a:r>
              <a:rPr lang="en-US" sz="2800" b="1" dirty="0">
                <a:solidFill>
                  <a:schemeClr val="accent2"/>
                </a:solidFill>
                <a:ea typeface="+mn-lt"/>
                <a:cs typeface="+mn-lt"/>
              </a:rPr>
              <a:t>20178001 Ibrahim Adel</a:t>
            </a:r>
          </a:p>
          <a:p>
            <a:pPr algn="ctr"/>
            <a:r>
              <a:rPr lang="en-US" sz="2800" b="1" dirty="0">
                <a:solidFill>
                  <a:schemeClr val="accent2"/>
                </a:solidFill>
                <a:ea typeface="+mn-lt"/>
                <a:cs typeface="+mn-lt"/>
              </a:rPr>
              <a:t>20188056 </a:t>
            </a:r>
            <a:r>
              <a:rPr lang="en-US" sz="2800" b="1" dirty="0" err="1">
                <a:solidFill>
                  <a:schemeClr val="accent2"/>
                </a:solidFill>
                <a:ea typeface="+mn-lt"/>
                <a:cs typeface="+mn-lt"/>
              </a:rPr>
              <a:t>Haidy</a:t>
            </a:r>
            <a:r>
              <a:rPr lang="en-US" sz="2800" b="1" dirty="0">
                <a:solidFill>
                  <a:schemeClr val="accent2"/>
                </a:solidFill>
                <a:ea typeface="+mn-lt"/>
                <a:cs typeface="+mn-lt"/>
              </a:rPr>
              <a:t> Ali</a:t>
            </a:r>
          </a:p>
          <a:p>
            <a:pPr algn="ctr"/>
            <a:r>
              <a:rPr lang="en-US" sz="2800" b="1" dirty="0">
                <a:solidFill>
                  <a:schemeClr val="accent2"/>
                </a:solidFill>
                <a:ea typeface="+mn-lt"/>
                <a:cs typeface="+mn-lt"/>
              </a:rPr>
              <a:t>20188011 </a:t>
            </a:r>
            <a:r>
              <a:rPr lang="en-US" sz="2800" b="1" dirty="0" err="1">
                <a:solidFill>
                  <a:schemeClr val="accent2"/>
                </a:solidFill>
                <a:ea typeface="+mn-lt"/>
                <a:cs typeface="+mn-lt"/>
              </a:rPr>
              <a:t>Eman</a:t>
            </a:r>
            <a:r>
              <a:rPr lang="en-US" sz="2800" b="1" dirty="0">
                <a:solidFill>
                  <a:schemeClr val="accent2"/>
                </a:solidFill>
                <a:ea typeface="+mn-lt"/>
                <a:cs typeface="+mn-lt"/>
              </a:rPr>
              <a:t> Mostafa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45EF3-1AE1-B2D6-F853-0165C3867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146" y="451513"/>
            <a:ext cx="9976894" cy="66250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Image Processing</a:t>
            </a:r>
          </a:p>
          <a:p>
            <a:pPr marL="914400" lvl="1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Convert CT images from </a:t>
            </a:r>
            <a:r>
              <a:rPr lang="en-US" sz="3200" dirty="0" err="1">
                <a:solidFill>
                  <a:schemeClr val="accent2"/>
                </a:solidFill>
              </a:rPr>
              <a:t>Dicom</a:t>
            </a:r>
            <a:r>
              <a:rPr lang="en-US" sz="3200" dirty="0">
                <a:solidFill>
                  <a:schemeClr val="accent2"/>
                </a:solidFill>
              </a:rPr>
              <a:t> files to JPG files.</a:t>
            </a:r>
          </a:p>
          <a:p>
            <a:pPr marL="914400" lvl="1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Crop CT images.</a:t>
            </a:r>
          </a:p>
          <a:p>
            <a:pPr marL="914400" lvl="1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Resize CT images to 200 * 200.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rgbClr val="54A021"/>
              </a:solidFill>
            </a:endParaRPr>
          </a:p>
          <a:p>
            <a:pPr marL="514350" indent="-514350">
              <a:buAutoNum type="arabicPeriod"/>
            </a:pPr>
            <a:endParaRPr lang="en-US" sz="3200" dirty="0">
              <a:solidFill>
                <a:srgbClr val="54A021"/>
              </a:solidFill>
            </a:endParaRPr>
          </a:p>
          <a:p>
            <a:pPr marL="742950" indent="-742950">
              <a:buAutoNum type="arabicPeriod"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B4A347-2E1A-8316-10C9-AD4771B6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7F9D4-338C-C8FB-CC72-FBC38E43A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14" y="3429001"/>
            <a:ext cx="35882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4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4F5A-2AEB-4A7B-88CF-82CDFAFA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a typeface="+mj-lt"/>
                <a:cs typeface="+mj-lt"/>
              </a:rPr>
              <a:t>Problem Significance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081BE-AA41-42FA-8BE2-089FA6E56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056743" cy="4082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What is the problem we are going to solve?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2"/>
                </a:solidFill>
              </a:rPr>
              <a:t>The project help in study the effect of chemotherapy 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precisely enough in different stages of treatment.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BB559-9FAB-E698-78BC-903FD7E1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1B83B-9D89-42F9-B6A0-4E0F47DD4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02" y="1571118"/>
            <a:ext cx="8539159" cy="4484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Why we going to solve this problem? 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In order to make it easier for doctors and specialists to know more details about the patient and chemotherapy during the different stages of treatment.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7B1A9-874F-9DA1-B65E-CFDCCE49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E0042-ECAD-47B8-B46F-6D43376D4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28" y="1039155"/>
            <a:ext cx="10293196" cy="57785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How we solved this problem?</a:t>
            </a:r>
          </a:p>
          <a:p>
            <a:pPr marL="514350" indent="-514350">
              <a:buFont typeface="Wingdings" charset="2"/>
              <a:buChar char="Ø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By creating two samples of data:</a:t>
            </a:r>
          </a:p>
          <a:p>
            <a:pPr marL="914400" lvl="1" indent="-514350">
              <a:buAutoNum type="arabicPeriod"/>
            </a:pPr>
            <a:r>
              <a:rPr lang="en-US" sz="3000" dirty="0">
                <a:solidFill>
                  <a:schemeClr val="accent2"/>
                </a:solidFill>
              </a:rPr>
              <a:t>Dataset contain 30 CT images for each patient.</a:t>
            </a:r>
          </a:p>
          <a:p>
            <a:pPr marL="914400" lvl="1" indent="-514350">
              <a:buAutoNum type="arabicPeriod"/>
            </a:pPr>
            <a:r>
              <a:rPr lang="en-US" sz="3000" dirty="0">
                <a:solidFill>
                  <a:schemeClr val="accent2"/>
                </a:solidFill>
              </a:rPr>
              <a:t>Dataset </a:t>
            </a:r>
            <a:r>
              <a:rPr lang="en-US" sz="3000" dirty="0">
                <a:solidFill>
                  <a:schemeClr val="accent2"/>
                </a:solidFill>
                <a:ea typeface="+mn-lt"/>
                <a:cs typeface="+mn-lt"/>
              </a:rPr>
              <a:t>contain 15 CT images for each patient.</a:t>
            </a:r>
            <a:endParaRPr lang="en-US" sz="3000" dirty="0">
              <a:solidFill>
                <a:schemeClr val="accent2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sz="3200" dirty="0">
                <a:solidFill>
                  <a:schemeClr val="accent2"/>
                </a:solidFill>
              </a:rPr>
              <a:t>Implement CNN models  using two datasets and compare the accuracies.</a:t>
            </a:r>
          </a:p>
          <a:p>
            <a:pPr>
              <a:buFont typeface="Wingdings" charset="2"/>
              <a:buChar char="Ø"/>
            </a:pPr>
            <a:r>
              <a:rPr lang="en-US" sz="3200" dirty="0">
                <a:solidFill>
                  <a:schemeClr val="accent2"/>
                </a:solidFill>
              </a:rPr>
              <a:t>Trying different methods in our CNN models.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5E33AA-85D0-58D3-619A-FAF37014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8287-65DE-5FC1-E63A-93441DA7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00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ea typeface="+mj-lt"/>
                <a:cs typeface="+mj-lt"/>
              </a:rPr>
              <a:t>Methods in CNN models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B19F-043A-C459-1730-3217FB5FF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1118"/>
            <a:ext cx="9933762" cy="4944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Trebuchet MS"/>
              </a:rPr>
              <a:t>Traditional CNN models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Problems with this method:</a:t>
            </a:r>
          </a:p>
          <a:p>
            <a:pPr lvl="1">
              <a:buFont typeface="Wingdings" charset="2"/>
              <a:buChar char="Ø"/>
            </a:pPr>
            <a:r>
              <a:rPr lang="en-US" sz="3200" dirty="0">
                <a:solidFill>
                  <a:srgbClr val="54A021"/>
                </a:solidFill>
              </a:rPr>
              <a:t>Overfitting.</a:t>
            </a:r>
          </a:p>
          <a:p>
            <a:endParaRPr lang="en-US" sz="3200" dirty="0">
              <a:solidFill>
                <a:srgbClr val="54A021"/>
              </a:solidFill>
            </a:endParaRPr>
          </a:p>
          <a:p>
            <a:endParaRPr lang="en-US" sz="3200" dirty="0">
              <a:solidFill>
                <a:srgbClr val="54A02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3D16A-CC72-0977-AD91-F2E128D1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14</a:t>
            </a:fld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5809A85-0EB7-6835-A9DA-BC5DFB19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81" y="3423511"/>
            <a:ext cx="5057954" cy="33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7BF1C-49A0-1044-3A3A-068E60416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768" y="622213"/>
            <a:ext cx="9761234" cy="57354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ea typeface="+mn-lt"/>
                <a:cs typeface="+mn-lt"/>
              </a:rPr>
              <a:t>CNN Models with data augmentation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Improvements in this method:</a:t>
            </a:r>
          </a:p>
          <a:p>
            <a:pPr>
              <a:buFont typeface="Wingdings" charset="2"/>
              <a:buChar char="Ø"/>
            </a:pPr>
            <a:r>
              <a:rPr lang="en-US" sz="2800" dirty="0">
                <a:solidFill>
                  <a:schemeClr val="accent2"/>
                </a:solidFill>
              </a:rPr>
              <a:t>Solved overfitting problem.</a:t>
            </a:r>
          </a:p>
          <a:p>
            <a:pPr marL="0" indent="0">
              <a:buNone/>
            </a:pPr>
            <a:endParaRPr lang="en-US" sz="2800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Problems with this method:</a:t>
            </a:r>
          </a:p>
          <a:p>
            <a:pPr>
              <a:buFont typeface="Wingdings" charset="2"/>
              <a:buChar char="Ø"/>
            </a:pP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Accuracy not good enough </a:t>
            </a:r>
          </a:p>
          <a:p>
            <a:pPr marL="400050" lvl="1" indent="0">
              <a:buNone/>
            </a:pPr>
            <a:r>
              <a:rPr lang="en-US" sz="2600" dirty="0">
                <a:solidFill>
                  <a:schemeClr val="accent2"/>
                </a:solidFill>
                <a:ea typeface="+mn-lt"/>
                <a:cs typeface="+mn-lt"/>
              </a:rPr>
              <a:t>to approve.</a:t>
            </a:r>
            <a:endParaRPr lang="en-US" sz="2600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E1A72E-949C-4A6A-AB22-E55E9CC7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15</a:t>
            </a:fld>
            <a:endParaRPr lang="en-US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6CBB019-733E-F5AC-A19E-34B083921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3" r="18723" b="400"/>
          <a:stretch/>
        </p:blipFill>
        <p:spPr>
          <a:xfrm>
            <a:off x="4925685" y="2481969"/>
            <a:ext cx="4426475" cy="383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5246-82EF-B071-81D3-CE226687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6061"/>
            <a:ext cx="9056743" cy="5577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00050" lvl="1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Problems with this method:</a:t>
            </a:r>
          </a:p>
          <a:p>
            <a:pPr lvl="1">
              <a:buFont typeface="Wingdings" charset="2"/>
              <a:buChar char="Ø"/>
            </a:pPr>
            <a:r>
              <a:rPr lang="en-US" sz="3200" dirty="0">
                <a:solidFill>
                  <a:schemeClr val="accent2"/>
                </a:solidFill>
              </a:rPr>
              <a:t>Overfitting.</a:t>
            </a:r>
          </a:p>
          <a:p>
            <a:pPr lvl="1">
              <a:buFont typeface="Wingdings" charset="2"/>
              <a:buChar char="Ø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Don't select any positive values.</a:t>
            </a:r>
          </a:p>
          <a:p>
            <a:pPr marL="400050" lvl="1" indent="0">
              <a:buNone/>
            </a:pP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AE75C-5CC4-A858-B858-13341044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16</a:t>
            </a:fld>
            <a:endParaRPr lang="en-US"/>
          </a:p>
        </p:txBody>
      </p:sp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0730B6FB-5670-A918-A5D2-805BF17FC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94" y="2850960"/>
            <a:ext cx="4410973" cy="4002794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90867EC-EAA0-09CE-01BA-D8A63E829194}"/>
              </a:ext>
            </a:extLst>
          </p:cNvPr>
          <p:cNvSpPr>
            <a:spLocks noGrp="1"/>
          </p:cNvSpPr>
          <p:nvPr/>
        </p:nvSpPr>
        <p:spPr>
          <a:xfrm>
            <a:off x="677334" y="492816"/>
            <a:ext cx="8596668" cy="73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CNN Models with Cross-Validation</a:t>
            </a:r>
            <a:endParaRPr lang="en-US" sz="3600" dirty="0">
              <a:solidFill>
                <a:schemeClr val="accent1"/>
              </a:solidFill>
              <a:ea typeface="+mn-lt"/>
              <a:cs typeface="+mn-lt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320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1817A-2CFA-7111-9D69-4DC478440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6703"/>
            <a:ext cx="10911422" cy="5433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Improvements in this method: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>
                <a:solidFill>
                  <a:schemeClr val="accent2"/>
                </a:solidFill>
              </a:rPr>
              <a:t>Select any positive values.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2800" dirty="0">
                <a:solidFill>
                  <a:schemeClr val="accent2"/>
                </a:solidFill>
              </a:rPr>
              <a:t>Improve the accuracy.</a:t>
            </a:r>
          </a:p>
          <a:p>
            <a:pPr marL="0" indent="0">
              <a:buNone/>
            </a:pPr>
            <a:endParaRPr lang="en-US" sz="28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Problems with this method: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The f1-score for positive </a:t>
            </a:r>
          </a:p>
          <a:p>
            <a:pPr marL="400050" lvl="1" indent="0">
              <a:buNone/>
            </a:pPr>
            <a:r>
              <a:rPr lang="en-US" sz="2600" dirty="0">
                <a:solidFill>
                  <a:schemeClr val="accent2"/>
                </a:solidFill>
                <a:ea typeface="+mn-lt"/>
                <a:cs typeface="+mn-lt"/>
              </a:rPr>
              <a:t>class is low.</a:t>
            </a:r>
            <a:endParaRPr lang="en-US" sz="2600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CB373-05F2-5D70-308C-AA617DAC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17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E869D5-7C21-48E1-9863-0F52646D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514" y="1815792"/>
            <a:ext cx="4425350" cy="398841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43F7F0-3110-AF4A-2903-8CDBB36D2538}"/>
              </a:ext>
            </a:extLst>
          </p:cNvPr>
          <p:cNvSpPr>
            <a:spLocks noGrp="1"/>
          </p:cNvSpPr>
          <p:nvPr/>
        </p:nvSpPr>
        <p:spPr>
          <a:xfrm>
            <a:off x="677334" y="492816"/>
            <a:ext cx="8596668" cy="73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CNN Model with categorical labels</a:t>
            </a:r>
            <a:endParaRPr lang="en-US" sz="3600" dirty="0">
              <a:solidFill>
                <a:schemeClr val="accent1"/>
              </a:solidFill>
              <a:ea typeface="+mn-lt"/>
              <a:cs typeface="+mn-lt"/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9A04-6732-FBC9-C655-055CA0157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193"/>
            <a:ext cx="8596668" cy="4772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Improvements in this method:</a:t>
            </a:r>
          </a:p>
          <a:p>
            <a:pPr>
              <a:buFont typeface="Wingdings" charset="2"/>
              <a:buChar char="Ø"/>
            </a:pP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Accuracy is good.</a:t>
            </a:r>
          </a:p>
          <a:p>
            <a:pPr marL="0" indent="0">
              <a:buNone/>
            </a:pPr>
            <a:endParaRPr lang="en-US" sz="2800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Problems with this method:</a:t>
            </a:r>
          </a:p>
          <a:p>
            <a:pPr>
              <a:buFont typeface="Wingdings" charset="2"/>
              <a:buChar char="Ø"/>
            </a:pP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Still a big difference in </a:t>
            </a:r>
          </a:p>
          <a:p>
            <a:pPr marL="400050" lvl="1" indent="0">
              <a:buNone/>
            </a:pPr>
            <a:r>
              <a:rPr lang="en-US" sz="2600" dirty="0">
                <a:solidFill>
                  <a:schemeClr val="accent2"/>
                </a:solidFill>
                <a:ea typeface="+mn-lt"/>
                <a:cs typeface="+mn-lt"/>
              </a:rPr>
              <a:t>f1-score between two classes.</a:t>
            </a:r>
            <a:endParaRPr lang="en-US" sz="2600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0E3DC-8610-A247-E79A-D8777AC6A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18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633760E-82F5-0A7C-96A3-9D143AA1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778" y="1787038"/>
            <a:ext cx="4281576" cy="39021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9E949B-341D-39FD-06E1-602FD07CFCAF}"/>
              </a:ext>
            </a:extLst>
          </p:cNvPr>
          <p:cNvSpPr>
            <a:spLocks noGrp="1"/>
          </p:cNvSpPr>
          <p:nvPr/>
        </p:nvSpPr>
        <p:spPr>
          <a:xfrm>
            <a:off x="677334" y="492816"/>
            <a:ext cx="8596668" cy="73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CNN Models with balanced weights</a:t>
            </a:r>
            <a:endParaRPr lang="en-US" sz="3600" dirty="0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531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8F6E-54E6-8D2C-6F26-126BC58E3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891"/>
            <a:ext cx="9358668" cy="4772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Improvements in this method:</a:t>
            </a:r>
          </a:p>
          <a:p>
            <a:pPr>
              <a:buFont typeface="Wingdings,Sans-Serif" charset="2"/>
              <a:buChar char="Ø"/>
            </a:pPr>
            <a:r>
              <a:rPr lang="en-US" sz="2800" dirty="0">
                <a:solidFill>
                  <a:schemeClr val="accent2"/>
                </a:solidFill>
              </a:rPr>
              <a:t>Solved the problem of difference in f1-score between two classes.</a:t>
            </a:r>
            <a:endParaRPr lang="en-US" sz="2800" dirty="0">
              <a:solidFill>
                <a:schemeClr val="accent2"/>
              </a:solidFill>
              <a:ea typeface="+mn-lt"/>
              <a:cs typeface="+mn-lt"/>
            </a:endParaRPr>
          </a:p>
          <a:p>
            <a:pPr>
              <a:buFont typeface="Wingdings,Sans-Serif" charset="2"/>
              <a:buChar char="Ø"/>
            </a:pPr>
            <a:r>
              <a:rPr lang="en-US" sz="2800" dirty="0">
                <a:solidFill>
                  <a:schemeClr val="accent2"/>
                </a:solidFill>
              </a:rPr>
              <a:t>Accuracy is good.</a:t>
            </a:r>
          </a:p>
          <a:p>
            <a:pPr>
              <a:buFont typeface="Wingdings" charset="2"/>
              <a:buChar char="Ø"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A168A-8BB9-95F1-5EA2-F3FA69A6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19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1430EC-1C2F-946A-B0D0-C93557FC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136" y="2735943"/>
            <a:ext cx="4569122" cy="41178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0ACFDE-9ED3-95B2-8C7E-810EC0E0479B}"/>
              </a:ext>
            </a:extLst>
          </p:cNvPr>
          <p:cNvSpPr>
            <a:spLocks noGrp="1"/>
          </p:cNvSpPr>
          <p:nvPr/>
        </p:nvSpPr>
        <p:spPr>
          <a:xfrm>
            <a:off x="677334" y="809117"/>
            <a:ext cx="8596668" cy="703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CNN Model with SMOTE</a:t>
            </a:r>
            <a:endParaRPr lang="en-US" sz="3600" dirty="0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258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CF0F-BF07-F75B-8720-4659A4C6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65827"/>
            <a:ext cx="8596668" cy="146457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Agenda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2DB6-37BF-93F8-BCBE-F12468ED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7344"/>
            <a:ext cx="8596668" cy="5304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Project idea</a:t>
            </a:r>
          </a:p>
          <a:p>
            <a:r>
              <a:rPr lang="en-US" sz="3200" dirty="0">
                <a:solidFill>
                  <a:schemeClr val="tx1"/>
                </a:solidFill>
              </a:rPr>
              <a:t>Dataset</a:t>
            </a:r>
          </a:p>
          <a:p>
            <a:r>
              <a:rPr lang="en-US" sz="3200" dirty="0">
                <a:solidFill>
                  <a:schemeClr val="tx1"/>
                </a:solidFill>
              </a:rPr>
              <a:t>Problem significance and our 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solutions </a:t>
            </a:r>
          </a:p>
          <a:p>
            <a:r>
              <a:rPr lang="en-US" sz="3200" dirty="0">
                <a:solidFill>
                  <a:schemeClr val="tx1"/>
                </a:solidFill>
              </a:rPr>
              <a:t>Project specifications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Time Plan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Conclusion</a:t>
            </a:r>
          </a:p>
          <a:p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Future Work</a:t>
            </a:r>
          </a:p>
          <a:p>
            <a:r>
              <a:rPr lang="en-US" sz="3200" dirty="0">
                <a:solidFill>
                  <a:schemeClr val="tx1"/>
                </a:solidFill>
              </a:rPr>
              <a:t>Demo</a:t>
            </a:r>
          </a:p>
          <a:p>
            <a:endParaRPr lang="en-US" sz="3200" dirty="0">
              <a:solidFill>
                <a:srgbClr val="000000"/>
              </a:solidFill>
            </a:endParaRP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1D4F9-5E27-C8E3-34DC-A6CDA9EB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D831-ACA1-4C1F-9D47-4178E404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25" y="823495"/>
            <a:ext cx="9473686" cy="50165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Previous solutions to the problem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Prediction of pathological complete response to neoadjuvant chemotherapy in breast cancer using a deep learning (DL) method. (PMID: 31944571)</a:t>
            </a:r>
            <a:endParaRPr lang="en-US" sz="3200" b="1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Multi-input deep learning architecture for predicting breast tumor response to chemotherapy using quantitative MR images. (PMID: 32556920)</a:t>
            </a:r>
            <a:endParaRPr lang="en-US" sz="3200" b="1" dirty="0">
              <a:solidFill>
                <a:schemeClr val="accent2"/>
              </a:solidFill>
              <a:ea typeface="+mn-lt"/>
              <a:cs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BF3D43-1D11-89FE-92A1-110703D3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C9655-3D65-4AE1-9CB0-2C54F130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70" y="1197306"/>
            <a:ext cx="8841083" cy="44989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Advantages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2"/>
                </a:solidFill>
              </a:rPr>
              <a:t>These projects 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predict the impact of neoadjuvant therapy in tumor.</a:t>
            </a:r>
            <a:r>
              <a:rPr lang="en-US" sz="3200" dirty="0">
                <a:solidFill>
                  <a:schemeClr val="accent2"/>
                </a:solidFill>
              </a:rPr>
              <a:t> 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2"/>
                </a:solidFill>
              </a:rPr>
              <a:t>Which is the same objective of our project.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6511C0-0157-31E0-FB46-495007B0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495C-5DAE-46E0-B218-0AB41FA93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47" y="1111042"/>
            <a:ext cx="9459308" cy="50597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Disadvantages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These projects used DCE-MRI images which need specific devices to capture it which may not able in all radiology laboratories.</a:t>
            </a:r>
          </a:p>
          <a:p>
            <a:pPr marL="742950" indent="-742950">
              <a:buAutoNum type="arabicPeriod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The data used in these projects not divided into stages in the treatment.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4091F-88C9-98FD-82D7-95BD35A1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9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B03E-9023-4E00-934E-9776831B3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99232"/>
            <a:ext cx="10365083" cy="60805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Functional Requirements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Registration.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Login.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Upload images as CT scans.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User get result as PCR or </a:t>
            </a:r>
            <a:r>
              <a:rPr lang="en-US" sz="3200" dirty="0" err="1">
                <a:solidFill>
                  <a:schemeClr val="accent2"/>
                </a:solidFill>
                <a:ea typeface="+mn-lt"/>
                <a:cs typeface="+mn-lt"/>
              </a:rPr>
              <a:t>nonPCR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.</a:t>
            </a:r>
          </a:p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Non-functional Requirements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Usability 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Scalability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rgbClr val="54A021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3200" u="sng" dirty="0">
              <a:solidFill>
                <a:srgbClr val="404040"/>
              </a:solidFill>
              <a:ea typeface="+mn-lt"/>
              <a:cs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406CA-4005-E068-09EE-F611C7FB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E9CE95-2D2B-4D1E-9992-58C2CFC5C09B}"/>
              </a:ext>
            </a:extLst>
          </p:cNvPr>
          <p:cNvSpPr>
            <a:spLocks noGrp="1"/>
          </p:cNvSpPr>
          <p:nvPr/>
        </p:nvSpPr>
        <p:spPr>
          <a:xfrm>
            <a:off x="677334" y="379563"/>
            <a:ext cx="8596668" cy="831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>
                <a:solidFill>
                  <a:schemeClr val="accent2"/>
                </a:solidFill>
                <a:ea typeface="+mj-lt"/>
                <a:cs typeface="+mj-lt"/>
              </a:rPr>
              <a:t>Project specifications</a:t>
            </a:r>
            <a:endParaRPr lang="en-US" sz="40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37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D84C-1C09-4790-AA4A-D5395F24D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5948"/>
            <a:ext cx="9833120" cy="55054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Use-Case Diagram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C9784-CE60-95FC-9E99-7C172E2D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24</a:t>
            </a:fld>
            <a:endParaRPr lang="en-US"/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9CD91CE0-02D5-03C1-4951-10162D856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5" r="5567" b="1770"/>
          <a:stretch/>
        </p:blipFill>
        <p:spPr>
          <a:xfrm>
            <a:off x="1245080" y="1402832"/>
            <a:ext cx="7185962" cy="4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6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9FB2-C589-4702-88E6-44DE40780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63420"/>
            <a:ext cx="9186139" cy="6224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Sequence Diagram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89A8C-F2FC-0DE4-5A68-68438AB2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25</a:t>
            </a:fld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EFFB0939-4E01-EBEA-12C7-58E37B693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" t="3046" r="1743" b="2789"/>
          <a:stretch/>
        </p:blipFill>
        <p:spPr>
          <a:xfrm>
            <a:off x="1259458" y="1159753"/>
            <a:ext cx="7286543" cy="57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5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54007-69BF-4C05-A519-623A6E0AC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20929"/>
            <a:ext cx="9042366" cy="6439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System Architecture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We have two main components in our system</a:t>
            </a:r>
          </a:p>
          <a:p>
            <a:pPr marL="0" indent="0">
              <a:buNone/>
            </a:pPr>
            <a:endParaRPr lang="en-US" sz="3200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/>
              </a:solidFill>
              <a:ea typeface="+mn-lt"/>
              <a:cs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F76324-EBFD-C75A-8E6E-B02DDB63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26</a:t>
            </a:fld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3E41474-A191-E180-9185-94795F2F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9" t="7240" r="22264" b="13122"/>
          <a:stretch/>
        </p:blipFill>
        <p:spPr>
          <a:xfrm>
            <a:off x="684363" y="1796186"/>
            <a:ext cx="8638893" cy="43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4B553-B9A5-47D4-A0FA-9AF037A70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39796"/>
            <a:ext cx="8596668" cy="49015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Frontend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User interface created by HTML and CSS.</a:t>
            </a:r>
            <a:endParaRPr lang="en-US" sz="3200" dirty="0">
              <a:solidFill>
                <a:schemeClr val="accent2"/>
              </a:solidFill>
            </a:endParaRPr>
          </a:p>
          <a:p>
            <a:pPr marL="457200" indent="-457200">
              <a:buFont typeface="Wingdings" charset="2"/>
              <a:buChar char="Ø"/>
            </a:pPr>
            <a:r>
              <a:rPr lang="en-US" sz="3200" dirty="0">
                <a:solidFill>
                  <a:schemeClr val="accent2"/>
                </a:solidFill>
              </a:rPr>
              <a:t>That interface split into three HTML pages:</a:t>
            </a:r>
          </a:p>
          <a:p>
            <a:pPr marL="857250" lvl="1" indent="-457200">
              <a:buFont typeface="Arial" charset="2"/>
              <a:buChar char="•"/>
            </a:pPr>
            <a:r>
              <a:rPr lang="en-US" sz="3200" dirty="0" err="1">
                <a:solidFill>
                  <a:schemeClr val="accent2"/>
                </a:solidFill>
              </a:rPr>
              <a:t>SignUp</a:t>
            </a:r>
            <a:r>
              <a:rPr lang="en-US" sz="3200" dirty="0">
                <a:solidFill>
                  <a:schemeClr val="accent2"/>
                </a:solidFill>
              </a:rPr>
              <a:t> or Login page.</a:t>
            </a:r>
          </a:p>
          <a:p>
            <a:pPr marL="857250" lvl="1" indent="-457200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User page.</a:t>
            </a:r>
          </a:p>
          <a:p>
            <a:pPr marL="857250" lvl="1" indent="-457200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Patient data page.</a:t>
            </a:r>
          </a:p>
          <a:p>
            <a:pPr marL="457200" indent="-457200">
              <a:buFont typeface="Arial" charset="2"/>
              <a:buChar char="•"/>
            </a:pPr>
            <a:endParaRPr lang="en-US" sz="3200" dirty="0">
              <a:solidFill>
                <a:schemeClr val="accent2"/>
              </a:solidFill>
            </a:endParaRPr>
          </a:p>
          <a:p>
            <a:pPr marL="457200" indent="-457200">
              <a:buFont typeface="Arial" charset="2"/>
              <a:buChar char="•"/>
            </a:pPr>
            <a:endParaRPr lang="en-US" sz="3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D8E50-7E1D-7E66-D899-C1FFDEE1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1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17F16-74A6-5B51-3C32-4ACFA996D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6061"/>
            <a:ext cx="8884215" cy="4815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Database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Database created by MySQL.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That database contains two main tables:</a:t>
            </a:r>
          </a:p>
          <a:p>
            <a:pPr lvl="1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User table.</a:t>
            </a:r>
          </a:p>
          <a:p>
            <a:pPr lvl="1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Patient table.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3705B-3E29-1C0F-E3FF-E52C8052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9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66B2A-437F-148E-B373-73188DCC4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1684"/>
            <a:ext cx="8596668" cy="48296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Backend</a:t>
            </a:r>
          </a:p>
          <a:p>
            <a:pPr marL="457200" indent="-457200">
              <a:buFont typeface="Wingdings,Sans-Serif"/>
              <a:buChar char="Ø"/>
            </a:pPr>
            <a:r>
              <a:rPr lang="en-US" sz="3200" dirty="0">
                <a:solidFill>
                  <a:schemeClr val="accent2"/>
                </a:solidFill>
              </a:rPr>
              <a:t>Web Application backend uses PHP and Python:</a:t>
            </a:r>
          </a:p>
          <a:p>
            <a:pPr marL="857250" lvl="1" indent="-457200">
              <a:buFont typeface="Arial"/>
              <a:buChar char="•"/>
            </a:pPr>
            <a:r>
              <a:rPr lang="en-US" sz="3000" dirty="0">
                <a:solidFill>
                  <a:schemeClr val="accent2"/>
                </a:solidFill>
              </a:rPr>
              <a:t>PHP to connect HTML pages with database and Python script.</a:t>
            </a:r>
          </a:p>
          <a:p>
            <a:pPr marL="857250" lvl="1" indent="-457200">
              <a:buFont typeface="Arial"/>
              <a:buChar char="•"/>
            </a:pPr>
            <a:r>
              <a:rPr lang="en-US" sz="3000" dirty="0">
                <a:solidFill>
                  <a:schemeClr val="accent2"/>
                </a:solidFill>
              </a:rPr>
              <a:t>Python for patient data 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7AE9E-5CC3-EF65-4048-784FB068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0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4865-3993-4577-925B-472E4593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96506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Project idea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962CB-2075-44ED-83DD-B69A83E7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4941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Why we choose breast cancer?</a:t>
            </a:r>
          </a:p>
          <a:p>
            <a:pPr marL="400050" lvl="1" indent="0">
              <a:buNone/>
            </a:pPr>
            <a:r>
              <a:rPr lang="en-US" sz="3200">
                <a:solidFill>
                  <a:schemeClr val="accent2"/>
                </a:solidFill>
                <a:ea typeface="+mn-lt"/>
                <a:cs typeface="+mn-lt"/>
              </a:rPr>
              <a:t>Breast cancer is one of the most dangerous diseases that women face, with the greatest mortality rate.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BB238-3991-A4DB-8A1C-CA396100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78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BA03D-22AE-4B4D-8A47-1CC5DC22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711" y="435307"/>
            <a:ext cx="9703724" cy="63105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Class Diagram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DCFBF-E908-E03D-D2F8-DD71D52A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30</a:t>
            </a:fld>
            <a:endParaRPr lang="en-US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EBCF3483-6861-487C-6250-FBDBB92F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0" y="1050640"/>
            <a:ext cx="8968595" cy="50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7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603D-DDB4-4C11-B2CF-C1A26FAC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a typeface="+mj-lt"/>
                <a:cs typeface="+mj-lt"/>
              </a:rPr>
              <a:t>Time Plan</a:t>
            </a:r>
          </a:p>
        </p:txBody>
      </p:sp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3C292691-65CF-D672-BD15-08E53DB2A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76" b="4444"/>
          <a:stretch/>
        </p:blipFill>
        <p:spPr>
          <a:xfrm>
            <a:off x="769993" y="1384212"/>
            <a:ext cx="8152474" cy="530418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BFDF1-C5D3-F878-33FB-B83B4DAE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46A7A-BF75-43B2-8B7B-0BEEA1B4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183" y="823494"/>
            <a:ext cx="9444930" cy="5836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First 4 Months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1.</a:t>
            </a:r>
            <a:r>
              <a:rPr lang="en-US" sz="3200" dirty="0">
                <a:solidFill>
                  <a:schemeClr val="accent2"/>
                </a:solidFill>
              </a:rPr>
              <a:t> Search about project idea</a:t>
            </a:r>
            <a:endParaRPr lang="en-US" sz="3200" b="1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2.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 Compare between different datasets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3.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 Get the data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4.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 Filter the data 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5.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 Preprocessing 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6.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 Write the documentation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7. 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Prepare the presentation </a:t>
            </a:r>
          </a:p>
          <a:p>
            <a:pPr marL="0" indent="0">
              <a:buNone/>
            </a:pPr>
            <a:endParaRPr lang="en-US" sz="3200" dirty="0">
              <a:solidFill>
                <a:srgbClr val="54A02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rgbClr val="54A021"/>
              </a:solidFill>
            </a:endParaRPr>
          </a:p>
          <a:p>
            <a:pPr marL="514350" indent="-514350">
              <a:buAutoNum type="arabicPeriod"/>
            </a:pPr>
            <a:endParaRPr lang="en-US" sz="3200" dirty="0">
              <a:solidFill>
                <a:srgbClr val="54A02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F135D2-7AEF-0459-7A32-D962DAB6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AD0A8-0EF3-468D-83A4-770DC870C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65" y="435308"/>
            <a:ext cx="9976892" cy="618114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Second 4 Months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1.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 CNN model</a:t>
            </a:r>
          </a:p>
          <a:p>
            <a:pPr lvl="2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Traditional CNN models.</a:t>
            </a:r>
          </a:p>
          <a:p>
            <a:pPr lvl="2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CNN model with data augmentation.</a:t>
            </a:r>
          </a:p>
          <a:p>
            <a:pPr lvl="2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CNN Model with Cross-Validation.</a:t>
            </a:r>
            <a:endParaRPr lang="en-US" sz="3200" dirty="0">
              <a:solidFill>
                <a:schemeClr val="accent2"/>
              </a:solidFill>
            </a:endParaRPr>
          </a:p>
          <a:p>
            <a:pPr lvl="2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CNN Model with categorical labels.</a:t>
            </a:r>
          </a:p>
          <a:p>
            <a:pPr lvl="2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CNN Models with balanced weights.</a:t>
            </a:r>
          </a:p>
          <a:p>
            <a:pPr lvl="2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CNN Model with SMOTE.</a:t>
            </a:r>
            <a:endParaRPr lang="en-US" sz="3200" dirty="0">
              <a:solidFill>
                <a:schemeClr val="accent2"/>
              </a:solidFill>
            </a:endParaRP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2. 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Website</a:t>
            </a:r>
            <a:endParaRPr lang="en-US" sz="3200" dirty="0">
              <a:solidFill>
                <a:schemeClr val="accent2"/>
              </a:solidFill>
            </a:endParaRPr>
          </a:p>
          <a:p>
            <a:pPr lvl="2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Front end.</a:t>
            </a:r>
          </a:p>
          <a:p>
            <a:pPr lvl="2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Database.</a:t>
            </a:r>
          </a:p>
          <a:p>
            <a:pPr lvl="2">
              <a:buFont typeface="Arial" charset="2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Back end.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3. </a:t>
            </a:r>
            <a:r>
              <a:rPr lang="en-US" sz="3200" dirty="0">
                <a:solidFill>
                  <a:schemeClr val="accent2"/>
                </a:solidFill>
              </a:rPr>
              <a:t>Write the final documentation.</a:t>
            </a:r>
            <a:endParaRPr lang="en-US" sz="3200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4. </a:t>
            </a:r>
            <a:r>
              <a:rPr lang="en-US" sz="3200" dirty="0">
                <a:solidFill>
                  <a:schemeClr val="accent2"/>
                </a:solidFill>
              </a:rPr>
              <a:t>Prepare the final presentation.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5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.poster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04259-2F03-E0CC-DBEB-FEFFDD83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7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6315-6414-44EE-B7E0-D63BF2A7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solidFill>
                  <a:schemeClr val="accent2"/>
                </a:solidFill>
                <a:ea typeface="+mj-lt"/>
                <a:cs typeface="+mj-lt"/>
              </a:rPr>
              <a:t>Conclusion</a:t>
            </a:r>
            <a:endParaRPr lang="en-US" sz="4000" b="1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8D98-6DB7-4B7B-9AB7-44B8785ED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1080"/>
            <a:ext cx="9674967" cy="349258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What our project working on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Knowing if chemotherapy effective on patient or not by:</a:t>
            </a:r>
          </a:p>
          <a:p>
            <a:pPr marL="857250" lvl="1" indent="-457200">
              <a:buFont typeface="Arial" charset="2"/>
              <a:buChar char="•"/>
            </a:pPr>
            <a:r>
              <a:rPr lang="en-US" sz="3000" dirty="0">
                <a:solidFill>
                  <a:schemeClr val="accent2"/>
                </a:solidFill>
              </a:rPr>
              <a:t>CNN model done with SMOTE and data augmentation methods by </a:t>
            </a:r>
            <a:r>
              <a:rPr lang="en-US" sz="3000" dirty="0">
                <a:solidFill>
                  <a:schemeClr val="accent2"/>
                </a:solidFill>
                <a:ea typeface="+mn-lt"/>
                <a:cs typeface="+mn-lt"/>
              </a:rPr>
              <a:t>83% accuracy.</a:t>
            </a:r>
          </a:p>
          <a:p>
            <a:pPr marL="914400" indent="-457200">
              <a:buFont typeface="Arial" charset="2"/>
              <a:buChar char="•"/>
            </a:pPr>
            <a:r>
              <a:rPr lang="en-US" sz="3000" dirty="0">
                <a:solidFill>
                  <a:schemeClr val="accent2"/>
                </a:solidFill>
                <a:ea typeface="+mn-lt"/>
                <a:cs typeface="+mn-lt"/>
              </a:rPr>
              <a:t>Using simple Web Application based on these CNN model that contain three HTML pages:</a:t>
            </a:r>
          </a:p>
          <a:p>
            <a:pPr marL="857250" lvl="2" indent="0">
              <a:buNone/>
            </a:pPr>
            <a:r>
              <a:rPr lang="en-US" sz="3200" dirty="0" err="1">
                <a:solidFill>
                  <a:schemeClr val="accent2"/>
                </a:solidFill>
                <a:ea typeface="+mn-lt"/>
                <a:cs typeface="+mn-lt"/>
              </a:rPr>
              <a:t>SignUp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 or Login page, User page and Patient data page.</a:t>
            </a:r>
          </a:p>
          <a:p>
            <a:pPr marL="1257300" lvl="2">
              <a:buFont typeface="Arial" charset="2"/>
              <a:buChar char="•"/>
            </a:pPr>
            <a:endParaRPr lang="en-US" sz="3200" dirty="0">
              <a:solidFill>
                <a:schemeClr val="accent2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/>
              </a:solidFill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ACE9-4DA1-BE14-FE7A-6F53315F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0A5C12-F2D8-7008-9575-B42DC857EDE9}"/>
              </a:ext>
            </a:extLst>
          </p:cNvPr>
          <p:cNvSpPr txBox="1">
            <a:spLocks/>
          </p:cNvSpPr>
          <p:nvPr/>
        </p:nvSpPr>
        <p:spPr>
          <a:xfrm>
            <a:off x="677334" y="4933250"/>
            <a:ext cx="8596668" cy="1571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What our project aspire to</a:t>
            </a:r>
          </a:p>
          <a:p>
            <a:pPr marL="400050" lvl="1" indent="0">
              <a:buFont typeface="Wingdings 3" charset="2"/>
              <a:buNone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Our project can be a seed for other projects in the future that will help us and facilitate making a decision on chemotherapy.</a:t>
            </a:r>
            <a:endParaRPr lang="en-US" sz="3200" dirty="0">
              <a:solidFill>
                <a:schemeClr val="accent2"/>
              </a:solidFill>
            </a:endParaRPr>
          </a:p>
          <a:p>
            <a:pPr marL="0" indent="0">
              <a:buFont typeface="Wingdings 3" charset="2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154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1B98-914F-F9C8-2973-5CC74D74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FDFC2-5954-A0D8-6C45-724DE84CA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891"/>
            <a:ext cx="9358668" cy="4455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In website:</a:t>
            </a:r>
            <a:endParaRPr lang="en-US" sz="3200" dirty="0">
              <a:solidFill>
                <a:schemeClr val="tx1"/>
              </a:solidFill>
            </a:endParaRPr>
          </a:p>
          <a:p>
            <a:pPr lvl="1">
              <a:buFont typeface="Wingdings" charset="2"/>
              <a:buChar char="Ø"/>
            </a:pPr>
            <a:r>
              <a:rPr lang="en-US" sz="3000" dirty="0">
                <a:solidFill>
                  <a:schemeClr val="accent2"/>
                </a:solidFill>
                <a:ea typeface="+mn-lt"/>
                <a:cs typeface="+mn-lt"/>
              </a:rPr>
              <a:t>Making </a:t>
            </a:r>
            <a:r>
              <a:rPr lang="en-US" sz="3000" dirty="0" err="1">
                <a:solidFill>
                  <a:schemeClr val="accent2"/>
                </a:solidFill>
                <a:ea typeface="+mn-lt"/>
                <a:cs typeface="+mn-lt"/>
              </a:rPr>
              <a:t>UserId</a:t>
            </a:r>
            <a:r>
              <a:rPr lang="en-US" sz="3000" dirty="0">
                <a:solidFill>
                  <a:schemeClr val="accent2"/>
                </a:solidFill>
                <a:ea typeface="+mn-lt"/>
                <a:cs typeface="+mn-lt"/>
              </a:rPr>
              <a:t> automatically created in registration.</a:t>
            </a:r>
          </a:p>
          <a:p>
            <a:pPr lvl="1">
              <a:buFont typeface="Wingdings" charset="2"/>
              <a:buChar char="Ø"/>
            </a:pPr>
            <a:r>
              <a:rPr lang="en-US" sz="3000" dirty="0">
                <a:solidFill>
                  <a:schemeClr val="accent2"/>
                </a:solidFill>
                <a:ea typeface="+mn-lt"/>
                <a:cs typeface="+mn-lt"/>
              </a:rPr>
              <a:t>Making user pick the location of folder rather than write the path.</a:t>
            </a:r>
          </a:p>
          <a:p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In database:</a:t>
            </a:r>
          </a:p>
          <a:p>
            <a:pPr lvl="1">
              <a:buFont typeface="Wingdings" charset="2"/>
              <a:buChar char="Ø"/>
            </a:pPr>
            <a:r>
              <a:rPr lang="en-US" sz="3000" dirty="0">
                <a:solidFill>
                  <a:schemeClr val="accent2"/>
                </a:solidFill>
                <a:ea typeface="+mn-lt"/>
                <a:cs typeface="+mn-lt"/>
              </a:rPr>
              <a:t>Adding update function.</a:t>
            </a:r>
          </a:p>
          <a:p>
            <a:pPr lvl="1">
              <a:buFont typeface="Wingdings" charset="2"/>
              <a:buChar char="Ø"/>
            </a:pPr>
            <a:r>
              <a:rPr lang="en-US" sz="3000" dirty="0">
                <a:solidFill>
                  <a:schemeClr val="accent2"/>
                </a:solidFill>
                <a:ea typeface="+mn-lt"/>
                <a:cs typeface="+mn-lt"/>
              </a:rPr>
              <a:t>Saving patient images and use it in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9C366-B40D-225C-B9C6-3216865E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2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198D-F829-E0B8-76ED-6DCE5854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Demo</a:t>
            </a: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126D0A76-2F04-5EB6-3AD8-C4EE5F86F9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2160588"/>
            <a:ext cx="6904038" cy="38814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956FF-AFFF-085A-059D-F2692A82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A1FC-73C8-239A-A62F-1B6E79D19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9525"/>
            <a:ext cx="8596668" cy="77446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Results Summary </a:t>
            </a:r>
          </a:p>
        </p:txBody>
      </p:sp>
      <p:pic>
        <p:nvPicPr>
          <p:cNvPr id="1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BEECAC-4121-8C0A-7BCD-F0B371C8E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33" t="15185" r="33753" b="15926"/>
          <a:stretch/>
        </p:blipFill>
        <p:spPr>
          <a:xfrm>
            <a:off x="2214521" y="780363"/>
            <a:ext cx="5104236" cy="592270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61E838-CF42-9DD2-FA1D-1D06D894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948B-A517-D94B-CAAE-80B77050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79" y="2047336"/>
            <a:ext cx="7633385" cy="11195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accent2"/>
                </a:solidFill>
              </a:rPr>
              <a:t>Thank You</a:t>
            </a:r>
            <a:br>
              <a:rPr lang="en-US" dirty="0"/>
            </a:br>
            <a:br>
              <a:rPr lang="en-US" dirty="0"/>
            </a:br>
            <a:r>
              <a:rPr lang="en-US" sz="6000" dirty="0">
                <a:solidFill>
                  <a:schemeClr val="accent2"/>
                </a:solidFill>
              </a:rPr>
              <a:t>Any Questions?!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46FED5-8CD3-0E28-E6EE-61D643DF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6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D2E63-B558-44C0-AB8B-031714EFD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16" y="881004"/>
            <a:ext cx="9703725" cy="54910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About Project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2"/>
                </a:solidFill>
              </a:rPr>
              <a:t>The project is a website 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working on cancer classification. 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The aim of this project is to use image processing and machine learning techniques to analyze a CT scan to study the effect of chemotherapy on a patient.</a:t>
            </a:r>
            <a:endParaRPr lang="en-US" sz="3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770C4-424D-D313-BD65-927FAA82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6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AF667-FB46-4838-9447-4EBCF2670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2400"/>
            <a:ext cx="8395384" cy="31475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 </a:t>
            </a:r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domain of interest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2"/>
                </a:solidFill>
              </a:rPr>
              <a:t>Project interested in oncology 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whereas this project is directed to doctors and specialists in radiology laboratories.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7E140-FB1B-A70E-AC01-C9D87EC2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8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EFF673-6641-4F64-9F90-A54D0260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70" y="1226061"/>
            <a:ext cx="9301157" cy="5088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What about the data we use?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We use QIN-Breast data from The Cancer Imaging Archive (TCIA).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chemeClr val="accent2"/>
                </a:solidFill>
              </a:rPr>
              <a:t>This data </a:t>
            </a:r>
            <a:r>
              <a:rPr lang="en-US" sz="3200" dirty="0">
                <a:solidFill>
                  <a:schemeClr val="accent2"/>
                </a:solidFill>
                <a:ea typeface="+mn-lt"/>
                <a:cs typeface="+mn-lt"/>
              </a:rPr>
              <a:t>divided into three stages of treatment.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00927-87A7-7231-8CF7-5042BA69A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6</a:t>
            </a:fld>
            <a:endParaRPr lang="en-US"/>
          </a:p>
        </p:txBody>
      </p:sp>
      <p:pic>
        <p:nvPicPr>
          <p:cNvPr id="7" name="Picture 7" descr="A picture containing donut&#10;&#10;Description automatically generated">
            <a:extLst>
              <a:ext uri="{FF2B5EF4-FFF2-40B4-BE49-F238E27FC236}">
                <a16:creationId xmlns:a16="http://schemas.microsoft.com/office/drawing/2014/main" id="{B6CE4B9B-4362-4257-B103-5E49E47B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5" y="3934567"/>
            <a:ext cx="5733689" cy="2813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AAC7E-675F-F944-9E80-924345F07F84}"/>
              </a:ext>
            </a:extLst>
          </p:cNvPr>
          <p:cNvSpPr txBox="1"/>
          <p:nvPr/>
        </p:nvSpPr>
        <p:spPr>
          <a:xfrm>
            <a:off x="598098" y="411193"/>
            <a:ext cx="41665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accent2"/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05108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654E0-A5D4-8D31-4F30-080CDD63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42" y="1714892"/>
            <a:ext cx="11357119" cy="5260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Dataset passed through three phases</a:t>
            </a:r>
          </a:p>
          <a:p>
            <a:pPr marL="914400" lvl="1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Choosing CT images from QIN-Breast.</a:t>
            </a:r>
          </a:p>
          <a:p>
            <a:pPr marL="914400" lvl="1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Taking clearest images sample.</a:t>
            </a:r>
          </a:p>
          <a:p>
            <a:pPr marL="914400" lvl="1" indent="-514350">
              <a:buAutoNum type="arabicPeriod"/>
            </a:pPr>
            <a:r>
              <a:rPr lang="en-US" sz="3200" dirty="0">
                <a:solidFill>
                  <a:schemeClr val="accent2"/>
                </a:solidFill>
              </a:rPr>
              <a:t>Image Processing.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2F2056-74F5-34B6-4198-2C3CB014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3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E9384-6529-BC12-31D7-DDEEC4E87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80" y="722854"/>
            <a:ext cx="9200516" cy="53328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Choosing CT images from QIN-Breast</a:t>
            </a:r>
            <a:endParaRPr lang="en-US" sz="3600" dirty="0">
              <a:solidFill>
                <a:schemeClr val="tx1"/>
              </a:solidFill>
            </a:endParaRPr>
          </a:p>
          <a:p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FFEF4D-CFD2-8815-94D2-2C237621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935918-D414-8B4C-83A2-105DC96B4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392855"/>
              </p:ext>
            </p:extLst>
          </p:nvPr>
        </p:nvGraphicFramePr>
        <p:xfrm>
          <a:off x="745825" y="1936360"/>
          <a:ext cx="8572500" cy="3876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526022191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855383777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804308668"/>
                    </a:ext>
                  </a:extLst>
                </a:gridCol>
              </a:tblGrid>
              <a:tr h="65722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Collection Statistics​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Before Filtering​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After Filtering​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6064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 dirty="0">
                          <a:effectLst/>
                        </a:rPr>
                        <a:t>Modalities</a:t>
                      </a:r>
                      <a:r>
                        <a:rPr lang="en-US" sz="1800" dirty="0">
                          <a:effectLst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>
                          <a:effectLst/>
                        </a:rPr>
                        <a:t>MR, PET, CT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CT​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050086"/>
                  </a:ext>
                </a:extLst>
              </a:tr>
              <a:tr h="63817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>
                          <a:effectLst/>
                        </a:rPr>
                        <a:t>Number of Participants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68​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12649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>
                          <a:effectLst/>
                        </a:rPr>
                        <a:t>Number of Images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>
                          <a:effectLst/>
                        </a:rPr>
                        <a:t>100,835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>
                          <a:effectLst/>
                        </a:rPr>
                        <a:t>7553</a:t>
                      </a:r>
                      <a:endParaRPr lang="en-US" sz="1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3794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>
                          <a:effectLst/>
                        </a:rPr>
                        <a:t>Number of Studies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>
                          <a:effectLst/>
                        </a:rPr>
                        <a:t>214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66380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>
                          <a:effectLst/>
                        </a:rPr>
                        <a:t>Number of Series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530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727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00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7CCAC-69B0-F951-3ADB-94972B3C0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70" y="277156"/>
            <a:ext cx="9660592" cy="45277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a typeface="+mn-lt"/>
                <a:cs typeface="+mn-lt"/>
              </a:rPr>
              <a:t>Taking clearest images sample</a:t>
            </a:r>
          </a:p>
          <a:p>
            <a:pPr marL="0" indent="0">
              <a:buNone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7BB41-DFC9-8A01-4005-279D7103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816EC9-EF65-BDF6-F971-E60A3D33B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194764"/>
              </p:ext>
            </p:extLst>
          </p:nvPr>
        </p:nvGraphicFramePr>
        <p:xfrm>
          <a:off x="745825" y="987455"/>
          <a:ext cx="8682213" cy="2929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071">
                  <a:extLst>
                    <a:ext uri="{9D8B030D-6E8A-4147-A177-3AD203B41FA5}">
                      <a16:colId xmlns:a16="http://schemas.microsoft.com/office/drawing/2014/main" val="526022191"/>
                    </a:ext>
                  </a:extLst>
                </a:gridCol>
                <a:gridCol w="2894071">
                  <a:extLst>
                    <a:ext uri="{9D8B030D-6E8A-4147-A177-3AD203B41FA5}">
                      <a16:colId xmlns:a16="http://schemas.microsoft.com/office/drawing/2014/main" val="2855383777"/>
                    </a:ext>
                  </a:extLst>
                </a:gridCol>
                <a:gridCol w="2894071">
                  <a:extLst>
                    <a:ext uri="{9D8B030D-6E8A-4147-A177-3AD203B41FA5}">
                      <a16:colId xmlns:a16="http://schemas.microsoft.com/office/drawing/2014/main" val="2804308668"/>
                    </a:ext>
                  </a:extLst>
                </a:gridCol>
              </a:tblGrid>
              <a:tr h="56160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Collection Statistics​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Old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New Dataset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6064"/>
                  </a:ext>
                </a:extLst>
              </a:tr>
              <a:tr h="54965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 dirty="0">
                          <a:effectLst/>
                        </a:rPr>
                        <a:t>Number of Participants</a:t>
                      </a:r>
                      <a:r>
                        <a:rPr lang="en-US" sz="1800" dirty="0">
                          <a:effectLst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12649"/>
                  </a:ext>
                </a:extLst>
              </a:tr>
              <a:tr h="5377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 dirty="0">
                          <a:effectLst/>
                        </a:rPr>
                        <a:t>Number of Images</a:t>
                      </a:r>
                      <a:r>
                        <a:rPr lang="en-US" sz="1800" dirty="0">
                          <a:effectLst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Trebuchet MS"/>
                        </a:rPr>
                        <a:t>7553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 dirty="0">
                          <a:effectLst/>
                        </a:rPr>
                        <a:t>930</a:t>
                      </a:r>
                      <a:endParaRPr lang="en-US" sz="18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3794"/>
                  </a:ext>
                </a:extLst>
              </a:tr>
              <a:tr h="56160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 dirty="0">
                          <a:effectLst/>
                        </a:rPr>
                        <a:t>Number of Images in each Studies</a:t>
                      </a:r>
                      <a:r>
                        <a:rPr lang="en-US" sz="1800" dirty="0">
                          <a:effectLst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 dirty="0">
                          <a:effectLst/>
                        </a:rPr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66380"/>
                  </a:ext>
                </a:extLst>
              </a:tr>
              <a:tr h="56160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u="none" strike="noStrike" dirty="0">
                          <a:effectLst/>
                        </a:rPr>
                        <a:t>Number of Images for each Patient</a:t>
                      </a:r>
                      <a:endParaRPr lang="en-US" sz="18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727860"/>
                  </a:ext>
                </a:extLst>
              </a:tr>
            </a:tbl>
          </a:graphicData>
        </a:graphic>
      </p:graphicFrame>
      <p:pic>
        <p:nvPicPr>
          <p:cNvPr id="2" name="Picture 3" descr="A picture containing text, donut&#10;&#10;Description automatically generated">
            <a:extLst>
              <a:ext uri="{FF2B5EF4-FFF2-40B4-BE49-F238E27FC236}">
                <a16:creationId xmlns:a16="http://schemas.microsoft.com/office/drawing/2014/main" id="{BA8D4D92-C694-9D6D-A0B0-8DF88EF5C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15" b="-1042"/>
          <a:stretch/>
        </p:blipFill>
        <p:spPr>
          <a:xfrm>
            <a:off x="900022" y="4046571"/>
            <a:ext cx="2687107" cy="2560495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BE53454-9623-0FEB-0996-4629E58D2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81" r="49215" b="1042"/>
          <a:stretch/>
        </p:blipFill>
        <p:spPr>
          <a:xfrm>
            <a:off x="3646097" y="4043782"/>
            <a:ext cx="2687108" cy="2532076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7C3278E-5825-DDFC-C6D2-EB5D36CD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06" r="50966" b="1111"/>
          <a:stretch/>
        </p:blipFill>
        <p:spPr>
          <a:xfrm>
            <a:off x="6420926" y="4043825"/>
            <a:ext cx="2642842" cy="25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501</TotalTime>
  <Words>1055</Words>
  <Application>Microsoft Office PowerPoint</Application>
  <PresentationFormat>Widescreen</PresentationFormat>
  <Paragraphs>241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Trebuchet MS</vt:lpstr>
      <vt:lpstr>Wingdings</vt:lpstr>
      <vt:lpstr>Wingdings 3</vt:lpstr>
      <vt:lpstr>Wingdings,Sans-Serif</vt:lpstr>
      <vt:lpstr>Facet</vt:lpstr>
      <vt:lpstr>Breast Cancer Classification in Treatment Stages</vt:lpstr>
      <vt:lpstr>Agenda </vt:lpstr>
      <vt:lpstr>Project idea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Significance</vt:lpstr>
      <vt:lpstr>PowerPoint Presentation</vt:lpstr>
      <vt:lpstr>PowerPoint Presentation</vt:lpstr>
      <vt:lpstr>Methods in CNN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Plan</vt:lpstr>
      <vt:lpstr>PowerPoint Presentation</vt:lpstr>
      <vt:lpstr>PowerPoint Presentation</vt:lpstr>
      <vt:lpstr>Conclusion</vt:lpstr>
      <vt:lpstr>Future Work</vt:lpstr>
      <vt:lpstr>Demo</vt:lpstr>
      <vt:lpstr>Results Summary </vt:lpstr>
      <vt:lpstr>Thank You  Any Questions?!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264</cp:revision>
  <dcterms:created xsi:type="dcterms:W3CDTF">2022-02-20T14:00:07Z</dcterms:created>
  <dcterms:modified xsi:type="dcterms:W3CDTF">2022-07-21T07:49:46Z</dcterms:modified>
</cp:coreProperties>
</file>